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6858000" cx="9144000"/>
  <p:notesSz cx="6735750" cy="98663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5" roundtripDataSignature="AMtx7mhV7njcA3gbCPTaKufwRJxNI4UI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2FBA2C-0CB7-42BA-AFAD-0B33A35FD394}">
  <a:tblStyle styleId="{492FBA2C-0CB7-42BA-AFAD-0B33A35FD39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35288" cy="484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16350" y="0"/>
            <a:ext cx="2938463" cy="484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396413"/>
            <a:ext cx="2935288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1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0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a09f169137_0_0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a09f169137_0_0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a09f169137_0_0:notes"/>
          <p:cNvSpPr txBox="1"/>
          <p:nvPr>
            <p:ph idx="12" type="sldNum"/>
          </p:nvPr>
        </p:nvSpPr>
        <p:spPr>
          <a:xfrm>
            <a:off x="3816350" y="9396413"/>
            <a:ext cx="2938500" cy="48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5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9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0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2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2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3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4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5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26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6" name="Google Shape;286;p26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7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9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0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1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1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2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2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3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3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:notes"/>
          <p:cNvSpPr txBox="1"/>
          <p:nvPr>
            <p:ph idx="1" type="body"/>
          </p:nvPr>
        </p:nvSpPr>
        <p:spPr>
          <a:xfrm>
            <a:off x="881063" y="4697413"/>
            <a:ext cx="49926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4:notes"/>
          <p:cNvSpPr/>
          <p:nvPr>
            <p:ph idx="2" type="sldImg"/>
          </p:nvPr>
        </p:nvSpPr>
        <p:spPr>
          <a:xfrm>
            <a:off x="857250" y="730250"/>
            <a:ext cx="4965600" cy="37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5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5" name="Google Shape;355;p35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6" name="Google Shape;356;p35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6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4" name="Google Shape;364;p36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5" name="Google Shape;365;p36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3" name="Google Shape;373;p37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4" name="Google Shape;374;p37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5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8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/>
          <p:nvPr>
            <p:ph idx="12" type="sldNum"/>
          </p:nvPr>
        </p:nvSpPr>
        <p:spPr>
          <a:xfrm>
            <a:off x="3816350" y="9396413"/>
            <a:ext cx="2938463" cy="4857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" name="Google Shape;134;p9:notes"/>
          <p:cNvSpPr/>
          <p:nvPr>
            <p:ph idx="2" type="sldImg"/>
          </p:nvPr>
        </p:nvSpPr>
        <p:spPr>
          <a:xfrm>
            <a:off x="857250" y="730250"/>
            <a:ext cx="4965700" cy="3724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Google Shape;135;p9:notes"/>
          <p:cNvSpPr txBox="1"/>
          <p:nvPr>
            <p:ph idx="1" type="body"/>
          </p:nvPr>
        </p:nvSpPr>
        <p:spPr>
          <a:xfrm>
            <a:off x="881063" y="4697413"/>
            <a:ext cx="4992687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/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5pPr>
            <a:lvl6pPr lvl="5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6pPr>
            <a:lvl7pPr lvl="6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7pPr>
            <a:lvl8pPr lvl="7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8pPr>
            <a:lvl9pPr lvl="8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/>
            </a:lvl9pPr>
          </a:lstStyle>
          <a:p/>
        </p:txBody>
      </p:sp>
      <p:sp>
        <p:nvSpPr>
          <p:cNvPr id="16" name="Google Shape;16;p39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8"/>
          <p:cNvSpPr txBox="1"/>
          <p:nvPr>
            <p:ph idx="1" type="body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5" name="Google Shape;55;p48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9"/>
          <p:cNvSpPr txBox="1"/>
          <p:nvPr>
            <p:ph type="title"/>
          </p:nvPr>
        </p:nvSpPr>
        <p:spPr>
          <a:xfrm rot="5400000">
            <a:off x="4743450" y="2381250"/>
            <a:ext cx="54864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9"/>
          <p:cNvSpPr txBox="1"/>
          <p:nvPr>
            <p:ph idx="1" type="body"/>
          </p:nvPr>
        </p:nvSpPr>
        <p:spPr>
          <a:xfrm rot="5400000">
            <a:off x="781050" y="514350"/>
            <a:ext cx="54864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9" name="Google Shape;59;p49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 type="tbl">
  <p:cSld name="TAB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0" name="Google Shape;20;p4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1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9pPr>
          </a:lstStyle>
          <a:p/>
        </p:txBody>
      </p:sp>
      <p:sp>
        <p:nvSpPr>
          <p:cNvPr id="24" name="Google Shape;24;p41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/>
            </a:lvl9pPr>
          </a:lstStyle>
          <a:p/>
        </p:txBody>
      </p:sp>
      <p:sp>
        <p:nvSpPr>
          <p:cNvPr id="25" name="Google Shape;25;p41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2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9pPr>
          </a:lstStyle>
          <a:p/>
        </p:txBody>
      </p:sp>
      <p:sp>
        <p:nvSpPr>
          <p:cNvPr id="32" name="Google Shape;32;p43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36" name="Google Shape;36;p4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9pPr>
          </a:lstStyle>
          <a:p/>
        </p:txBody>
      </p:sp>
      <p:sp>
        <p:nvSpPr>
          <p:cNvPr id="37" name="Google Shape;37;p4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38" name="Google Shape;38;p4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/>
            </a:lvl9pPr>
          </a:lstStyle>
          <a:p/>
        </p:txBody>
      </p:sp>
      <p:sp>
        <p:nvSpPr>
          <p:cNvPr id="39" name="Google Shape;39;p44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5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/>
            </a:lvl9pPr>
          </a:lstStyle>
          <a:p/>
        </p:txBody>
      </p:sp>
      <p:sp>
        <p:nvSpPr>
          <p:cNvPr id="45" name="Google Shape;45;p4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46" name="Google Shape;46;p46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4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51" name="Google Shape;51;p47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" name="Google Shape;11;p38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8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1"/>
          <p:cNvSpPr txBox="1"/>
          <p:nvPr>
            <p:ph type="ctrTitle"/>
          </p:nvPr>
        </p:nvSpPr>
        <p:spPr>
          <a:xfrm>
            <a:off x="685800" y="723900"/>
            <a:ext cx="7772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/>
              <a:t>Probability Theory for Inference</a:t>
            </a:r>
            <a:endParaRPr/>
          </a:p>
        </p:txBody>
      </p:sp>
      <p:sp>
        <p:nvSpPr>
          <p:cNvPr id="70" name="Google Shape;70;p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7" name="Google Shape;14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148250" y="-14885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a09f169137_0_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a09f169137_0_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1" name="Google Shape;16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8" name="Google Shape;16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5" name="Google Shape;1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4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82" name="Google Shape;182;p14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83" name="Google Shape;183;p14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4" name="Google Shape;18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3" name="Google Shape;193;p15"/>
          <p:cNvPicPr preferRelativeResize="0"/>
          <p:nvPr/>
        </p:nvPicPr>
        <p:blipFill rotWithShape="1">
          <a:blip r:embed="rId3">
            <a:alphaModFix/>
          </a:blip>
          <a:srcRect b="9371" l="0" r="29502" t="0"/>
          <a:stretch/>
        </p:blipFill>
        <p:spPr>
          <a:xfrm>
            <a:off x="0" y="-76200"/>
            <a:ext cx="9172574" cy="6629401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9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2" name="Google Shape;202;p16"/>
          <p:cNvPicPr preferRelativeResize="0"/>
          <p:nvPr/>
        </p:nvPicPr>
        <p:blipFill rotWithShape="1">
          <a:blip r:embed="rId3">
            <a:alphaModFix/>
          </a:blip>
          <a:srcRect b="17705" l="0" r="14273" t="8335"/>
          <a:stretch/>
        </p:blipFill>
        <p:spPr>
          <a:xfrm>
            <a:off x="112713" y="990600"/>
            <a:ext cx="8766175" cy="425291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9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7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 b="8334" l="19548" r="18374" t="18747"/>
          <a:stretch/>
        </p:blipFill>
        <p:spPr>
          <a:xfrm>
            <a:off x="168275" y="384175"/>
            <a:ext cx="8655051" cy="571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8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18" name="Google Shape;218;p18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19" name="Google Shape;219;p18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0" name="Google Shape;22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8" name="Google Shape;7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762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9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27" name="Google Shape;227;p19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28" name="Google Shape;228;p19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9" name="Google Shape;2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0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36" name="Google Shape;236;p20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37" name="Google Shape;237;p2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8" name="Google Shape;2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1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7" name="Google Shape;24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2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54" name="Google Shape;254;p22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55" name="Google Shape;255;p22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6" name="Google Shape;2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3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63" name="Google Shape;263;p23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64" name="Google Shape;264;p23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5" name="Google Shape;2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4" name="Google Shape;27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5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5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281" name="Google Shape;281;p25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9" name="Google Shape;289;p26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Conditional Independence</a:t>
            </a:r>
            <a:endParaRPr/>
          </a:p>
        </p:txBody>
      </p:sp>
      <p:sp>
        <p:nvSpPr>
          <p:cNvPr id="290" name="Google Shape;290;p26"/>
          <p:cNvSpPr txBox="1"/>
          <p:nvPr>
            <p:ph idx="1" type="body"/>
          </p:nvPr>
        </p:nvSpPr>
        <p:spPr>
          <a:xfrm>
            <a:off x="685800" y="1676400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/>
              <a:t>Absolute independence: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</a:pPr>
            <a:r>
              <a:rPr lang="en-US"/>
              <a:t>A and B are </a:t>
            </a:r>
            <a:r>
              <a:rPr b="1" lang="en-US">
                <a:solidFill>
                  <a:schemeClr val="accent2"/>
                </a:solidFill>
              </a:rPr>
              <a:t>independent</a:t>
            </a:r>
            <a:r>
              <a:rPr lang="en-US"/>
              <a:t> if P(A ∧ B) = P(A) P(B); equivalently, P(A) = P(A | B) and P(B)  = P(B | A)</a:t>
            </a:r>
            <a:endParaRPr/>
          </a:p>
          <a:p>
            <a:pPr indent="-225425" lvl="0" marL="225425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/>
              <a:t>A and B are </a:t>
            </a:r>
            <a:r>
              <a:rPr b="1" lang="en-US">
                <a:solidFill>
                  <a:schemeClr val="accent2"/>
                </a:solidFill>
              </a:rPr>
              <a:t>conditionally independent</a:t>
            </a:r>
            <a:r>
              <a:rPr lang="en-US"/>
              <a:t> given C if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</a:pPr>
            <a:r>
              <a:rPr lang="en-US"/>
              <a:t>P(A ∧ B | C) = P(A | C) P(B | C)</a:t>
            </a:r>
            <a:endParaRPr/>
          </a:p>
          <a:p>
            <a:pPr indent="-225425" lvl="0" marL="225425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/>
              <a:t>This lets us decompose the joint distribution: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</a:pPr>
            <a:r>
              <a:rPr lang="en-US"/>
              <a:t>P(A ∧ B ∧ C) = P(A | C) P(B | C) P(C)</a:t>
            </a:r>
            <a:endParaRPr/>
          </a:p>
          <a:p>
            <a:pPr indent="-225425" lvl="0" marL="225425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/>
              <a:t>Moon-Phase and Burglary are </a:t>
            </a:r>
            <a:r>
              <a:rPr b="1" i="1" lang="en-US">
                <a:solidFill>
                  <a:schemeClr val="accent2"/>
                </a:solidFill>
              </a:rPr>
              <a:t>conditionally independent given</a:t>
            </a:r>
            <a:r>
              <a:rPr lang="en-US"/>
              <a:t> Light-Level</a:t>
            </a:r>
            <a:endParaRPr/>
          </a:p>
          <a:p>
            <a:pPr indent="-225425" lvl="0" marL="225425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/>
              <a:t>Conditional independence is weaker than absolute independence, but still useful in decomposing the full joint probability distribution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7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7" name="Google Shape;29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8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4" name="Google Shape;30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9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11" name="Google Shape;311;p29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2" name="Google Shape;31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0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19" name="Google Shape;319;p30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0" name="Google Shape;32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1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27" name="Google Shape;327;p31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8" name="Google Shape;3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2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35" name="Google Shape;335;p32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6" name="Google Shape;33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3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43" name="Google Shape;343;p33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4" name="Google Shape;34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4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4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2" name="Google Shape;35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9" name="Google Shape;359;p35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Exercise: Inference from the Joint</a:t>
            </a:r>
            <a:endParaRPr/>
          </a:p>
        </p:txBody>
      </p:sp>
      <p:sp>
        <p:nvSpPr>
          <p:cNvPr id="360" name="Google Shape;360;p35"/>
          <p:cNvSpPr txBox="1"/>
          <p:nvPr>
            <p:ph idx="1" type="body"/>
          </p:nvPr>
        </p:nvSpPr>
        <p:spPr>
          <a:xfrm>
            <a:off x="685800" y="3962400"/>
            <a:ext cx="77724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b="1" lang="en-US"/>
              <a:t>Queries: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lang="en-US" sz="2400"/>
              <a:t>What is the prior probability of </a:t>
            </a:r>
            <a:r>
              <a:rPr b="1" i="1" lang="en-US" sz="2400"/>
              <a:t>smart</a:t>
            </a:r>
            <a:r>
              <a:rPr b="1" lang="en-US" sz="2400"/>
              <a:t>?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lang="en-US" sz="2400"/>
              <a:t>What is the prior probability of </a:t>
            </a:r>
            <a:r>
              <a:rPr b="1" i="1" lang="en-US" sz="2400"/>
              <a:t>study</a:t>
            </a:r>
            <a:r>
              <a:rPr b="1" lang="en-US" sz="2400"/>
              <a:t>?</a:t>
            </a:r>
            <a:endParaRPr/>
          </a:p>
          <a:p>
            <a:pPr indent="-227012" lvl="1" marL="566738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lang="en-US" sz="2400"/>
              <a:t>What is the conditional probability of </a:t>
            </a:r>
            <a:r>
              <a:rPr b="1" i="1" lang="en-US" sz="2400"/>
              <a:t>prepared</a:t>
            </a:r>
            <a:r>
              <a:rPr b="1" lang="en-US" sz="2400"/>
              <a:t>, given </a:t>
            </a:r>
            <a:r>
              <a:rPr b="1" i="1" lang="en-US" sz="2400"/>
              <a:t>study</a:t>
            </a:r>
            <a:r>
              <a:rPr b="1" lang="en-US" sz="2400"/>
              <a:t> and </a:t>
            </a:r>
            <a:r>
              <a:rPr b="1" i="1" lang="en-US" sz="2400"/>
              <a:t>smart</a:t>
            </a:r>
            <a:r>
              <a:rPr b="1" lang="en-US" sz="2400"/>
              <a:t>?</a:t>
            </a:r>
            <a:endParaRPr/>
          </a:p>
          <a:p>
            <a:pPr indent="-225425" lvl="0" marL="225425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1" lang="en-US" sz="2800"/>
              <a:t>Save these answers for later! ☺ </a:t>
            </a:r>
            <a:endParaRPr b="1" sz="2800"/>
          </a:p>
        </p:txBody>
      </p:sp>
      <p:graphicFrame>
        <p:nvGraphicFramePr>
          <p:cNvPr id="361" name="Google Shape;361;p35"/>
          <p:cNvGraphicFramePr/>
          <p:nvPr/>
        </p:nvGraphicFramePr>
        <p:xfrm>
          <a:off x="1676400" y="167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{492FBA2C-0CB7-42BA-AFAD-0B33A35FD394}</a:tableStyleId>
              </a:tblPr>
              <a:tblGrid>
                <a:gridCol w="1752600"/>
                <a:gridCol w="838200"/>
                <a:gridCol w="1066800"/>
                <a:gridCol w="990600"/>
                <a:gridCol w="1066800"/>
              </a:tblGrid>
              <a:tr h="53340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p(smart ∧</a:t>
                      </a:r>
                      <a:b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study ∧ prep)</a:t>
                      </a:r>
                      <a:endParaRPr/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3975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.432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.084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.008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.048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.036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.072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6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8" name="Google Shape;368;p36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Exercise: Independence</a:t>
            </a:r>
            <a:endParaRPr/>
          </a:p>
        </p:txBody>
      </p:sp>
      <p:sp>
        <p:nvSpPr>
          <p:cNvPr id="369" name="Google Shape;369;p36"/>
          <p:cNvSpPr/>
          <p:nvPr/>
        </p:nvSpPr>
        <p:spPr>
          <a:xfrm>
            <a:off x="685800" y="3962400"/>
            <a:ext cx="77724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Queries:</a:t>
            </a:r>
            <a:endParaRPr/>
          </a:p>
          <a:p>
            <a:pPr indent="-227012" lvl="1" marL="566738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independent of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  <a:p>
            <a:pPr indent="-227012" lvl="1" marL="566738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independent of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 </a:t>
            </a:r>
            <a:endParaRPr b="1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70" name="Google Shape;370;p36"/>
          <p:cNvGraphicFramePr/>
          <p:nvPr/>
        </p:nvGraphicFramePr>
        <p:xfrm>
          <a:off x="1676400" y="167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{492FBA2C-0CB7-42BA-AFAD-0B33A35FD394}</a:tableStyleId>
              </a:tblPr>
              <a:tblGrid>
                <a:gridCol w="1752600"/>
                <a:gridCol w="838200"/>
                <a:gridCol w="1066800"/>
                <a:gridCol w="990600"/>
                <a:gridCol w="1066800"/>
              </a:tblGrid>
              <a:tr h="53340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p(smart ∧</a:t>
                      </a:r>
                      <a:b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study ∧ prep)</a:t>
                      </a:r>
                      <a:endParaRPr/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3975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.432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.084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.008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.048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.036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.072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7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Google Shape;377;p37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Exercise: Conditional Independence</a:t>
            </a:r>
            <a:endParaRPr/>
          </a:p>
        </p:txBody>
      </p:sp>
      <p:sp>
        <p:nvSpPr>
          <p:cNvPr id="378" name="Google Shape;378;p37"/>
          <p:cNvSpPr/>
          <p:nvPr/>
        </p:nvSpPr>
        <p:spPr>
          <a:xfrm>
            <a:off x="685800" y="3962400"/>
            <a:ext cx="77724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Queries:</a:t>
            </a:r>
            <a:endParaRPr/>
          </a:p>
          <a:p>
            <a:pPr indent="-227012" lvl="1" marL="566738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conditionally independent of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given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  <a:p>
            <a:pPr indent="-227012" lvl="1" marL="566738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conditionally independent of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given </a:t>
            </a:r>
            <a:r>
              <a:rPr b="1" i="1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</p:txBody>
      </p:sp>
      <p:graphicFrame>
        <p:nvGraphicFramePr>
          <p:cNvPr id="379" name="Google Shape;379;p37"/>
          <p:cNvGraphicFramePr/>
          <p:nvPr/>
        </p:nvGraphicFramePr>
        <p:xfrm>
          <a:off x="1676400" y="167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{492FBA2C-0CB7-42BA-AFAD-0B33A35FD394}</a:tableStyleId>
              </a:tblPr>
              <a:tblGrid>
                <a:gridCol w="1752600"/>
                <a:gridCol w="838200"/>
                <a:gridCol w="1066800"/>
                <a:gridCol w="990600"/>
                <a:gridCol w="1066800"/>
              </a:tblGrid>
              <a:tr h="53340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p(smart ∧</a:t>
                      </a:r>
                      <a:b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study ∧ prep)</a:t>
                      </a:r>
                      <a:endParaRPr/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¬smart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3975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¬study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.432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.084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.008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¬prepared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.048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.036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.072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30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5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Probability Theory</a:t>
            </a:r>
            <a:endParaRPr/>
          </a:p>
        </p:txBody>
      </p:sp>
      <p:sp>
        <p:nvSpPr>
          <p:cNvPr id="102" name="Google Shape;102;p5"/>
          <p:cNvSpPr txBox="1"/>
          <p:nvPr>
            <p:ph idx="1" type="body"/>
          </p:nvPr>
        </p:nvSpPr>
        <p:spPr>
          <a:xfrm>
            <a:off x="685800" y="1981200"/>
            <a:ext cx="3200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Random variables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Domain</a:t>
            </a:r>
            <a:endParaRPr/>
          </a:p>
          <a:p>
            <a:pPr indent="-1127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t/>
            </a:r>
            <a:endParaRPr sz="1800"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Atomic event</a:t>
            </a:r>
            <a:r>
              <a:rPr lang="en-US" sz="2000"/>
              <a:t>: complete specification of state</a:t>
            </a:r>
            <a:endParaRPr/>
          </a:p>
          <a:p>
            <a:pPr indent="-1127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t/>
            </a:r>
            <a:endParaRPr sz="1800"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Prior probability</a:t>
            </a:r>
            <a:r>
              <a:rPr lang="en-US" sz="2000"/>
              <a:t>: degree of belief without any other evidence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Joint probability</a:t>
            </a:r>
            <a:r>
              <a:rPr lang="en-US" sz="2000"/>
              <a:t>: matrix of combined probabilities of a set of variables</a:t>
            </a:r>
            <a:endParaRPr/>
          </a:p>
        </p:txBody>
      </p:sp>
      <p:sp>
        <p:nvSpPr>
          <p:cNvPr id="103" name="Google Shape;103;p5"/>
          <p:cNvSpPr txBox="1"/>
          <p:nvPr>
            <p:ph idx="2" type="body"/>
          </p:nvPr>
        </p:nvSpPr>
        <p:spPr>
          <a:xfrm>
            <a:off x="4114800" y="1981200"/>
            <a:ext cx="4343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Alarm, Burglary, Earthquake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Boolean (like these), discrete, continuous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Alarm=True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Burglary=True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Earthquake=False</a:t>
            </a:r>
            <a:br>
              <a:rPr lang="en-US" sz="2000"/>
            </a:br>
            <a:r>
              <a:rPr lang="en-US" sz="2000"/>
              <a:t>alarm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burglary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¬earthquake</a:t>
            </a:r>
            <a:endParaRPr/>
          </a:p>
          <a:p>
            <a:pPr indent="-225425" lvl="0" marL="225425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P(Burglary) = .1</a:t>
            </a:r>
            <a:endParaRPr/>
          </a:p>
          <a:p>
            <a:pPr indent="-98425" lvl="0" marL="225425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t/>
            </a:r>
            <a:endParaRPr sz="2000"/>
          </a:p>
          <a:p>
            <a:pPr indent="-225425" lvl="0" marL="225425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P(Alarm, Burglary) =</a:t>
            </a:r>
            <a:endParaRPr/>
          </a:p>
        </p:txBody>
      </p:sp>
      <p:graphicFrame>
        <p:nvGraphicFramePr>
          <p:cNvPr id="104" name="Google Shape;104;p5"/>
          <p:cNvGraphicFramePr/>
          <p:nvPr/>
        </p:nvGraphicFramePr>
        <p:xfrm>
          <a:off x="4876800" y="535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{492FBA2C-0CB7-42BA-AFAD-0B33A35FD394}</a:tableStyleId>
              </a:tblPr>
              <a:tblGrid>
                <a:gridCol w="1371600"/>
                <a:gridCol w="1066800"/>
                <a:gridCol w="990600"/>
              </a:tblGrid>
              <a:tr h="39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t/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alarm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¬alarm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burglary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.09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.01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¬burglary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6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Probability Theory: Definitions</a:t>
            </a:r>
            <a:endParaRPr/>
          </a:p>
        </p:txBody>
      </p:sp>
      <p:sp>
        <p:nvSpPr>
          <p:cNvPr id="112" name="Google Shape;112;p6"/>
          <p:cNvSpPr txBox="1"/>
          <p:nvPr>
            <p:ph idx="1" type="body"/>
          </p:nvPr>
        </p:nvSpPr>
        <p:spPr>
          <a:xfrm>
            <a:off x="228600" y="22098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Computing conditional prob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P(a | b) = P(a </a:t>
            </a:r>
            <a:r>
              <a:rPr lang="en-US" sz="18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1800"/>
              <a:t>  b) / P(b)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P(b): </a:t>
            </a:r>
            <a:r>
              <a:rPr b="1" lang="en-US" sz="1800">
                <a:solidFill>
                  <a:schemeClr val="accent2"/>
                </a:solidFill>
              </a:rPr>
              <a:t>normalizing</a:t>
            </a:r>
            <a:r>
              <a:rPr lang="en-US" sz="1800"/>
              <a:t> constant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Product rule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P(a </a:t>
            </a:r>
            <a:r>
              <a:rPr lang="en-US" sz="18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1800"/>
              <a:t> b) = P(a | b) P(b)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Marginalizing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 = Σ</a:t>
            </a:r>
            <a:r>
              <a:rPr baseline="-25000" lang="en-US" sz="1800"/>
              <a:t>a</a:t>
            </a:r>
            <a:r>
              <a:rPr lang="en-US" sz="1800"/>
              <a:t>P(B, a)</a:t>
            </a:r>
            <a:endParaRPr sz="1800"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 = Σ</a:t>
            </a:r>
            <a:r>
              <a:rPr baseline="-25000" lang="en-US" sz="1800"/>
              <a:t>a</a:t>
            </a:r>
            <a:r>
              <a:rPr lang="en-US" sz="1800"/>
              <a:t>P(B | a) P(a) (</a:t>
            </a:r>
            <a:r>
              <a:rPr b="1" lang="en-US" sz="1800">
                <a:solidFill>
                  <a:schemeClr val="accent2"/>
                </a:solidFill>
              </a:rPr>
              <a:t>conditioning</a:t>
            </a:r>
            <a:r>
              <a:rPr lang="en-US" sz="1800"/>
              <a:t>)</a:t>
            </a:r>
            <a:endParaRPr/>
          </a:p>
        </p:txBody>
      </p:sp>
      <p:pic>
        <p:nvPicPr>
          <p:cNvPr id="113" name="Google Shape;11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9550" y="2362200"/>
            <a:ext cx="4878388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20" name="Google Shape;120;p7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76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2" name="Google Shape;12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Try It...</a:t>
            </a:r>
            <a:endParaRPr/>
          </a:p>
        </p:txBody>
      </p:sp>
      <p:sp>
        <p:nvSpPr>
          <p:cNvPr id="128" name="Google Shape;128;p8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29" name="Google Shape;129;p8"/>
          <p:cNvGraphicFramePr/>
          <p:nvPr/>
        </p:nvGraphicFramePr>
        <p:xfrm>
          <a:off x="304800" y="1752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{492FBA2C-0CB7-42BA-AFAD-0B33A35FD394}</a:tableStyleId>
              </a:tblPr>
              <a:tblGrid>
                <a:gridCol w="1371600"/>
                <a:gridCol w="1066800"/>
                <a:gridCol w="990600"/>
              </a:tblGrid>
              <a:tr h="39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t/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alarm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¬alarm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burglary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.09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.01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¬burglary</a:t>
                      </a:r>
                      <a:endParaRPr/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.8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0" name="Google Shape;130;p8"/>
          <p:cNvSpPr txBox="1"/>
          <p:nvPr/>
        </p:nvSpPr>
        <p:spPr>
          <a:xfrm>
            <a:off x="381000" y="3200400"/>
            <a:ext cx="3810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i="0" lang="en-US" sz="2000" u="none" cap="none" strike="noStrik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Computing conditional prob</a:t>
            </a: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/>
          </a:p>
          <a:p>
            <a:pPr indent="-227012" lvl="1" marL="566738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 | b) = P(a ∧  b) / P(b)</a:t>
            </a:r>
            <a:endParaRPr/>
          </a:p>
          <a:p>
            <a:pPr indent="-227012" lvl="1" marL="566738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P(b): </a:t>
            </a:r>
            <a:r>
              <a:rPr b="1" i="0" lang="en-US" sz="1800" u="none" cap="none" strike="noStrik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normalizing</a:t>
            </a: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constant</a:t>
            </a:r>
            <a:endParaRPr/>
          </a:p>
          <a:p>
            <a:pPr indent="-225425" lvl="0" marL="225425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i="0" lang="en-US" sz="2000" u="none" cap="none" strike="noStrik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rule</a:t>
            </a: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/>
          </a:p>
          <a:p>
            <a:pPr indent="-227012" lvl="1" marL="566738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 ∧ b) = P(a | b) P(b)</a:t>
            </a:r>
            <a:endParaRPr/>
          </a:p>
          <a:p>
            <a:pPr indent="-225425" lvl="0" marL="225425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i="0" lang="en-US" sz="2000" u="none" cap="none" strike="noStrik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Marginalizing</a:t>
            </a: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/>
          </a:p>
          <a:p>
            <a:pPr indent="-227012" lvl="1" marL="566738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P(B) = Σ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P(B, a)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7012" lvl="1" marL="566738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P(B) = Σ</a:t>
            </a:r>
            <a:r>
              <a:rPr b="0" baseline="-2500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 | a) P(a) (</a:t>
            </a:r>
            <a:r>
              <a:rPr b="1" i="0" lang="en-US" sz="1800" u="none" cap="none" strike="noStrik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conditioning</a:t>
            </a: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/>
          </a:p>
        </p:txBody>
      </p:sp>
      <p:sp>
        <p:nvSpPr>
          <p:cNvPr id="131" name="Google Shape;131;p8"/>
          <p:cNvSpPr txBox="1"/>
          <p:nvPr/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P(alarm | burglary) = ??</a:t>
            </a:r>
            <a:endParaRPr/>
          </a:p>
          <a:p>
            <a:pPr indent="-225425" lvl="0" marL="22542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P(burglary | alarm) = ??</a:t>
            </a:r>
            <a:endParaRPr/>
          </a:p>
          <a:p>
            <a:pPr indent="-225425" lvl="0" marL="22542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P(burglary ∧ alarm) = ??</a:t>
            </a:r>
            <a:endParaRPr/>
          </a:p>
          <a:p>
            <a:pPr indent="-225425" lvl="0" marL="22542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P(alarm) = ??</a:t>
            </a:r>
            <a:endParaRPr b="0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"/>
          <p:cNvSpPr txBox="1"/>
          <p:nvPr>
            <p:ph idx="12" type="sldNum"/>
          </p:nvPr>
        </p:nvSpPr>
        <p:spPr>
          <a:xfrm>
            <a:off x="7239000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9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Probability Theory (cont.)</a:t>
            </a:r>
            <a:endParaRPr/>
          </a:p>
        </p:txBody>
      </p:sp>
      <p:sp>
        <p:nvSpPr>
          <p:cNvPr id="139" name="Google Shape;139;p9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Conditional probability</a:t>
            </a:r>
            <a:r>
              <a:rPr lang="en-US" sz="2000"/>
              <a:t>: probability of effect given causes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Computing conditional probs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P(a | b) = P(a </a:t>
            </a:r>
            <a:r>
              <a:rPr lang="en-US" sz="18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1800"/>
              <a:t>  b) / P(b)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P(b): </a:t>
            </a:r>
            <a:r>
              <a:rPr b="1" lang="en-US" sz="1800">
                <a:solidFill>
                  <a:schemeClr val="accent2"/>
                </a:solidFill>
              </a:rPr>
              <a:t>normalizing</a:t>
            </a:r>
            <a:r>
              <a:rPr lang="en-US" sz="1800"/>
              <a:t> constant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Product rule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P(a </a:t>
            </a:r>
            <a:r>
              <a:rPr lang="en-US" sz="18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1800"/>
              <a:t> b) = P(a | b) P(b)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Times New Roman"/>
              <a:buChar char="•"/>
            </a:pPr>
            <a:r>
              <a:rPr b="1" lang="en-US" sz="2000">
                <a:solidFill>
                  <a:schemeClr val="accent2"/>
                </a:solidFill>
              </a:rPr>
              <a:t>Marginalizing</a:t>
            </a:r>
            <a:r>
              <a:rPr lang="en-US" sz="2000"/>
              <a:t>:</a:t>
            </a:r>
            <a:endParaRPr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 = Σ</a:t>
            </a:r>
            <a:r>
              <a:rPr baseline="-25000" lang="en-US" sz="1800"/>
              <a:t>a</a:t>
            </a:r>
            <a:r>
              <a:rPr lang="en-US" sz="1800"/>
              <a:t>P(B, a)</a:t>
            </a:r>
            <a:endParaRPr sz="1800"/>
          </a:p>
          <a:p>
            <a:pPr indent="-227012" lvl="1" marL="566738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</a:pPr>
            <a:r>
              <a:rPr lang="en-US" sz="1800"/>
              <a:t>P(B) = Σ</a:t>
            </a:r>
            <a:r>
              <a:rPr baseline="-25000" lang="en-US" sz="1800"/>
              <a:t>a</a:t>
            </a:r>
            <a:r>
              <a:rPr lang="en-US" sz="1800"/>
              <a:t>P(B | a) P(a) (</a:t>
            </a:r>
            <a:r>
              <a:rPr b="1" lang="en-US" sz="1800">
                <a:solidFill>
                  <a:schemeClr val="accent2"/>
                </a:solidFill>
              </a:rPr>
              <a:t>conditioning</a:t>
            </a:r>
            <a:r>
              <a:rPr lang="en-US" sz="1800"/>
              <a:t>)</a:t>
            </a:r>
            <a:endParaRPr/>
          </a:p>
        </p:txBody>
      </p:sp>
      <p:sp>
        <p:nvSpPr>
          <p:cNvPr id="140" name="Google Shape;140;p9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P(burglary | alarm) = .47</a:t>
            </a:r>
            <a:br>
              <a:rPr lang="en-US" sz="2000"/>
            </a:br>
            <a:r>
              <a:rPr lang="en-US" sz="2000"/>
              <a:t>P(alarm | burglary) = .9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P(burglary | alarm) =</a:t>
            </a:r>
            <a:br>
              <a:rPr lang="en-US" sz="2000"/>
            </a:br>
            <a:r>
              <a:rPr lang="en-US" sz="2000"/>
              <a:t>  P(burglary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alarm) / P(alarm)</a:t>
            </a:r>
            <a:br>
              <a:rPr lang="en-US" sz="2000"/>
            </a:br>
            <a:r>
              <a:rPr lang="en-US" sz="2000"/>
              <a:t>  = .09 / .19 = .47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P(burglary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alarm) = </a:t>
            </a:r>
            <a:br>
              <a:rPr lang="en-US" sz="2000"/>
            </a:br>
            <a:r>
              <a:rPr lang="en-US" sz="2000"/>
              <a:t>  P(burglary | alarm) P(alarm) =</a:t>
            </a:r>
            <a:br>
              <a:rPr lang="en-US" sz="2000"/>
            </a:br>
            <a:r>
              <a:rPr lang="en-US" sz="2000"/>
              <a:t>  .47 * .19 = .09</a:t>
            </a:r>
            <a:endParaRPr/>
          </a:p>
          <a:p>
            <a:pPr indent="-225425" lvl="0" marL="225425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/>
              <a:t>P(alarm) =</a:t>
            </a:r>
            <a:br>
              <a:rPr lang="en-US" sz="2000"/>
            </a:br>
            <a:r>
              <a:rPr lang="en-US" sz="2000"/>
              <a:t>   P(alarm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burglary) +</a:t>
            </a:r>
            <a:br>
              <a:rPr lang="en-US" sz="2000"/>
            </a:br>
            <a:r>
              <a:rPr lang="en-US" sz="2000"/>
              <a:t>   P(alarm </a:t>
            </a:r>
            <a:r>
              <a:rPr lang="en-US" sz="2000">
                <a:latin typeface="MS PGothic"/>
                <a:ea typeface="MS PGothic"/>
                <a:cs typeface="MS PGothic"/>
                <a:sym typeface="MS PGothic"/>
              </a:rPr>
              <a:t>∧</a:t>
            </a:r>
            <a:r>
              <a:rPr lang="en-US" sz="2000"/>
              <a:t> ¬burglary) =</a:t>
            </a:r>
            <a:br>
              <a:rPr lang="en-US" sz="2000"/>
            </a:br>
            <a:r>
              <a:rPr lang="en-US" sz="2000"/>
              <a:t>   .09+.1 = .19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21_bayes_nets">
  <a:themeElements>
    <a:clrScheme name="c21_bayes_n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2014-02-27T15:28:17Z</dcterms:created>
  <dc:creator>COGITO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finin@umbc.edu</vt:lpwstr>
  </property>
  <property fmtid="{D5CDD505-2E9C-101B-9397-08002B2CF9AE}" pid="8" name="HomePage">
    <vt:lpwstr>http://umbc.edu/~finin</vt:lpwstr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C:\Users\finin\teaching\AI\RN\</vt:lpwstr>
  </property>
</Properties>
</file>